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79" r:id="rId7"/>
    <p:sldId id="280" r:id="rId8"/>
    <p:sldId id="281" r:id="rId9"/>
    <p:sldId id="282" r:id="rId10"/>
    <p:sldId id="283" r:id="rId11"/>
    <p:sldId id="260" r:id="rId12"/>
    <p:sldId id="277" r:id="rId13"/>
    <p:sldId id="262" r:id="rId14"/>
    <p:sldId id="267" r:id="rId15"/>
    <p:sldId id="269" r:id="rId16"/>
    <p:sldId id="271" r:id="rId17"/>
    <p:sldId id="266" r:id="rId18"/>
    <p:sldId id="263" r:id="rId19"/>
    <p:sldId id="27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1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80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FAD2A-D613-4656-A583-116BD0AE3ECC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3B14D-3A1C-43C2-9D03-AE3A72B5D7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6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3B14D-3A1C-43C2-9D03-AE3A72B5D7B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9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71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22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83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23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53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5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2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2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35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852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209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675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85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3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2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95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8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1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1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2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21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895C-B81A-4858-819E-CE1E7CA64A3B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96FB-2A48-48C2-857C-8CC9A07E0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253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7DE7-B871-82FB-F21B-6B31FFCE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5997676" cy="6858000"/>
          </a:xfrm>
        </p:spPr>
        <p:txBody>
          <a:bodyPr>
            <a:normAutofit/>
          </a:bodyPr>
          <a:lstStyle/>
          <a:p>
            <a:r>
              <a:rPr lang="en-IN" sz="6000" dirty="0"/>
              <a:t>IOWA </a:t>
            </a:r>
            <a:br>
              <a:rPr lang="en-IN" sz="6000" dirty="0"/>
            </a:br>
            <a:r>
              <a:rPr lang="en-IN" sz="6000" dirty="0"/>
              <a:t>LIQUOR</a:t>
            </a:r>
            <a:br>
              <a:rPr lang="en-IN" sz="6000" dirty="0"/>
            </a:br>
            <a:r>
              <a:rPr lang="en-IN" sz="6000" dirty="0"/>
              <a:t>SALES</a:t>
            </a:r>
            <a:br>
              <a:rPr lang="en-IN" sz="6000" dirty="0"/>
            </a:br>
            <a:r>
              <a:rPr lang="en-IN" sz="6000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CAA8-024F-4FE3-120C-7BC22AEC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0B5A3-3E46-B2B7-63DF-340C7FF4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54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58C680B1-FE98-C42D-428D-664D5310C086}"/>
              </a:ext>
            </a:extLst>
          </p:cNvPr>
          <p:cNvSpPr txBox="1"/>
          <p:nvPr/>
        </p:nvSpPr>
        <p:spPr>
          <a:xfrm>
            <a:off x="1386348" y="324293"/>
            <a:ext cx="1065816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(BOTTLE VOLUME ANALYSIS)</a:t>
            </a:r>
            <a:endParaRPr sz="32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D674E-5CD0-7C75-5E25-8AA9C55E8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" y="1012723"/>
            <a:ext cx="11926528" cy="570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85B65-2293-E1F5-A86C-AD5678CFF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90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5B68-092F-79DA-5654-E50538EC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"/>
            <a:ext cx="8662219" cy="1150373"/>
          </a:xfrm>
        </p:spPr>
        <p:txBody>
          <a:bodyPr/>
          <a:lstStyle/>
          <a:p>
            <a:r>
              <a:rPr lang="en-IN" u="sng" dirty="0"/>
              <a:t>DATA PREPROCESSING STEPS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B5A1B-3D32-4620-8F7F-EADE4D60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1297860"/>
            <a:ext cx="2900516" cy="54913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31E2250-9988-DC7C-420E-FC4FB75E292C}"/>
              </a:ext>
            </a:extLst>
          </p:cNvPr>
          <p:cNvSpPr/>
          <p:nvPr/>
        </p:nvSpPr>
        <p:spPr>
          <a:xfrm>
            <a:off x="3077497" y="3156154"/>
            <a:ext cx="732601" cy="88490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F826A3A-1220-A0B5-955D-5C34EA7C181E}"/>
              </a:ext>
            </a:extLst>
          </p:cNvPr>
          <p:cNvSpPr/>
          <p:nvPr/>
        </p:nvSpPr>
        <p:spPr>
          <a:xfrm>
            <a:off x="8312778" y="3156153"/>
            <a:ext cx="732601" cy="88490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22B059-C763-3668-606E-82A113E02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73" y="1297860"/>
            <a:ext cx="4350775" cy="5491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03DC8-AD70-2DE9-E519-3A3E7411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671" y="1278192"/>
            <a:ext cx="2900516" cy="5491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2DACE6-5794-E23A-1DCF-E561F06D1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368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/>
        </p:nvSpPr>
        <p:spPr>
          <a:xfrm>
            <a:off x="5063613" y="71488"/>
            <a:ext cx="14846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</a:t>
            </a:r>
            <a:endParaRPr sz="40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9E09-368D-BEC5-F6B4-2B0073D0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1040038"/>
            <a:ext cx="4168877" cy="247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8242D-C1C0-2DA9-4636-4F1784241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38" y="4309060"/>
            <a:ext cx="4060723" cy="247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91092-6782-96A4-FD4B-E6406861C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8" y="1040038"/>
            <a:ext cx="4168877" cy="247745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E5A9184-A88F-40AA-2CFD-682D3F6A0744}"/>
              </a:ext>
            </a:extLst>
          </p:cNvPr>
          <p:cNvSpPr/>
          <p:nvPr/>
        </p:nvSpPr>
        <p:spPr>
          <a:xfrm>
            <a:off x="1514167" y="3598607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1809584-E04B-3D9D-E61A-98C8D334DE97}"/>
              </a:ext>
            </a:extLst>
          </p:cNvPr>
          <p:cNvSpPr/>
          <p:nvPr/>
        </p:nvSpPr>
        <p:spPr>
          <a:xfrm>
            <a:off x="9694606" y="3598607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F1229FC-2CCF-226D-C94F-7F360B6A3017}"/>
              </a:ext>
            </a:extLst>
          </p:cNvPr>
          <p:cNvSpPr/>
          <p:nvPr/>
        </p:nvSpPr>
        <p:spPr>
          <a:xfrm rot="10800000">
            <a:off x="5604386" y="3365090"/>
            <a:ext cx="845576" cy="81607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F67C9-2385-AF3F-73B1-8A4FD6D56B45}"/>
              </a:ext>
            </a:extLst>
          </p:cNvPr>
          <p:cNvSpPr txBox="1"/>
          <p:nvPr/>
        </p:nvSpPr>
        <p:spPr>
          <a:xfrm>
            <a:off x="373626" y="4692379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Daily Total Sales(in Dollars)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19BCE-5268-6D9D-D89F-66550FD32B07}"/>
              </a:ext>
            </a:extLst>
          </p:cNvPr>
          <p:cNvSpPr txBox="1"/>
          <p:nvPr/>
        </p:nvSpPr>
        <p:spPr>
          <a:xfrm>
            <a:off x="4277032" y="2931811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Top 15 Categories Sold(in Litres)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1F701-EBA6-759D-1B9C-57F05860FB71}"/>
              </a:ext>
            </a:extLst>
          </p:cNvPr>
          <p:cNvSpPr txBox="1"/>
          <p:nvPr/>
        </p:nvSpPr>
        <p:spPr>
          <a:xfrm>
            <a:off x="8219768" y="4692379"/>
            <a:ext cx="38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Top 15 Categories sold(in Dollars)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39F69D-B150-E2CF-8186-A1389CB79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l="806" r="450"/>
          <a:stretch/>
        </p:blipFill>
        <p:spPr>
          <a:xfrm>
            <a:off x="-8013731" y="0"/>
            <a:ext cx="120814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-3995582" y="-3638842"/>
            <a:ext cx="6797791" cy="6797791"/>
          </a:xfrm>
          <a:custGeom>
            <a:avLst/>
            <a:gdLst/>
            <a:ahLst/>
            <a:cxnLst/>
            <a:rect l="l" t="t" r="r" b="b"/>
            <a:pathLst>
              <a:path w="10196686" h="10196686" extrusionOk="0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9798220" y="4445225"/>
            <a:ext cx="5609591" cy="5609591"/>
          </a:xfrm>
          <a:custGeom>
            <a:avLst/>
            <a:gdLst/>
            <a:ahLst/>
            <a:cxnLst/>
            <a:rect l="l" t="t" r="r" b="b"/>
            <a:pathLst>
              <a:path w="8414387" h="8414387" extrusionOk="0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3680439" y="2160020"/>
            <a:ext cx="761582" cy="761582"/>
            <a:chOff x="0" y="0"/>
            <a:chExt cx="812800" cy="812800"/>
          </a:xfrm>
        </p:grpSpPr>
        <p:sp>
          <p:nvSpPr>
            <p:cNvPr id="208" name="Google Shape;208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3680439" y="3454989"/>
            <a:ext cx="761582" cy="761582"/>
            <a:chOff x="0" y="0"/>
            <a:chExt cx="812800" cy="812800"/>
          </a:xfrm>
        </p:grpSpPr>
        <p:sp>
          <p:nvSpPr>
            <p:cNvPr id="211" name="Google Shape;21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3680439" y="4750179"/>
            <a:ext cx="761582" cy="761582"/>
            <a:chOff x="0" y="0"/>
            <a:chExt cx="812800" cy="81280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4564925" y="850466"/>
            <a:ext cx="6586011" cy="5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5"/>
              </a:lnSpc>
            </a:pPr>
            <a:r>
              <a:rPr lang="en-US" sz="3177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K-MEANS METHODOLOGY</a:t>
            </a:r>
            <a:endParaRPr sz="1200" b="1" dirty="0">
              <a:latin typeface="+mj-lt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4553365" y="1955944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Standard Scaler</a:t>
            </a:r>
            <a:endParaRPr sz="1200" dirty="0">
              <a:latin typeface="+mj-lt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4564925" y="2375158"/>
            <a:ext cx="5233295" cy="54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Standardizing: rescaling the features to a common range without distorting differences in the ranges of values</a:t>
            </a:r>
            <a:r>
              <a:rPr lang="en-US" sz="12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 dirty="0"/>
          </a:p>
        </p:txBody>
      </p:sp>
      <p:sp>
        <p:nvSpPr>
          <p:cNvPr id="219" name="Google Shape;219;p7"/>
          <p:cNvSpPr txBox="1"/>
          <p:nvPr/>
        </p:nvSpPr>
        <p:spPr>
          <a:xfrm>
            <a:off x="4553365" y="3250913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Elbow Method</a:t>
            </a:r>
            <a:endParaRPr sz="1200" dirty="0">
              <a:latin typeface="+mj-lt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4564925" y="3670127"/>
            <a:ext cx="4010562" cy="54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Calculate Within-Cluster Sum of Squares (WCSS), plot it and calculate the “elbow point”</a:t>
            </a:r>
            <a:endParaRPr sz="1200" b="1" dirty="0">
              <a:latin typeface="+mj-lt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4553365" y="4546104"/>
            <a:ext cx="561405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 Silhouette Score</a:t>
            </a:r>
            <a:endParaRPr sz="1200" dirty="0">
              <a:latin typeface="+mj-lt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4564925" y="4965318"/>
            <a:ext cx="5233295" cy="82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59"/>
              </a:lnSpc>
            </a:pPr>
            <a:r>
              <a:rPr lang="en-US" sz="1287" b="1" u="sng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Silhouette Score: </a:t>
            </a:r>
            <a:r>
              <a:rPr lang="en-US" sz="128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provides how well each object within the cluster matched to its own cluster compared to other clusters. </a:t>
            </a:r>
            <a:endParaRPr sz="1200" b="1" dirty="0">
              <a:latin typeface="+mj-lt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3896642" y="2325544"/>
            <a:ext cx="342077" cy="430532"/>
          </a:xfrm>
          <a:custGeom>
            <a:avLst/>
            <a:gdLst/>
            <a:ahLst/>
            <a:cxnLst/>
            <a:rect l="l" t="t" r="r" b="b"/>
            <a:pathLst>
              <a:path w="513116" h="645798" extrusionOk="0">
                <a:moveTo>
                  <a:pt x="0" y="0"/>
                </a:moveTo>
                <a:lnTo>
                  <a:pt x="513116" y="0"/>
                </a:lnTo>
                <a:lnTo>
                  <a:pt x="513116" y="645799"/>
                </a:lnTo>
                <a:lnTo>
                  <a:pt x="0" y="64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7"/>
          <p:cNvCxnSpPr/>
          <p:nvPr/>
        </p:nvCxnSpPr>
        <p:spPr>
          <a:xfrm>
            <a:off x="3859418" y="3618473"/>
            <a:ext cx="0" cy="434527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7"/>
          <p:cNvCxnSpPr/>
          <p:nvPr/>
        </p:nvCxnSpPr>
        <p:spPr>
          <a:xfrm>
            <a:off x="3854700" y="4043562"/>
            <a:ext cx="41786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7"/>
          <p:cNvCxnSpPr/>
          <p:nvPr/>
        </p:nvCxnSpPr>
        <p:spPr>
          <a:xfrm>
            <a:off x="3913177" y="3650053"/>
            <a:ext cx="28068" cy="198703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7"/>
          <p:cNvCxnSpPr/>
          <p:nvPr/>
        </p:nvCxnSpPr>
        <p:spPr>
          <a:xfrm>
            <a:off x="3941246" y="3848728"/>
            <a:ext cx="133253" cy="127414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7"/>
          <p:cNvCxnSpPr/>
          <p:nvPr/>
        </p:nvCxnSpPr>
        <p:spPr>
          <a:xfrm>
            <a:off x="4068543" y="3973081"/>
            <a:ext cx="163005" cy="6123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7"/>
          <p:cNvSpPr/>
          <p:nvPr/>
        </p:nvSpPr>
        <p:spPr>
          <a:xfrm>
            <a:off x="3927396" y="4926146"/>
            <a:ext cx="294203" cy="409650"/>
          </a:xfrm>
          <a:custGeom>
            <a:avLst/>
            <a:gdLst/>
            <a:ahLst/>
            <a:cxnLst/>
            <a:rect l="l" t="t" r="r" b="b"/>
            <a:pathLst>
              <a:path w="441304" h="614475" extrusionOk="0">
                <a:moveTo>
                  <a:pt x="0" y="0"/>
                </a:moveTo>
                <a:lnTo>
                  <a:pt x="441305" y="0"/>
                </a:lnTo>
                <a:lnTo>
                  <a:pt x="441305" y="614474"/>
                </a:lnTo>
                <a:lnTo>
                  <a:pt x="0" y="614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62C28-EB84-C08A-C182-C4731FC01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872" y="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18" grpId="0"/>
      <p:bldP spid="219" grpId="0"/>
      <p:bldP spid="220" grpId="0"/>
      <p:bldP spid="221" grpId="0"/>
      <p:bldP spid="222" grpId="0"/>
      <p:bldP spid="223" grpId="0" animBg="1"/>
      <p:bldP spid="2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2"/>
          <p:cNvGrpSpPr/>
          <p:nvPr/>
        </p:nvGrpSpPr>
        <p:grpSpPr>
          <a:xfrm>
            <a:off x="5826203" y="210878"/>
            <a:ext cx="6080164" cy="6369329"/>
            <a:chOff x="0" y="-38100"/>
            <a:chExt cx="3461888" cy="3626531"/>
          </a:xfrm>
        </p:grpSpPr>
        <p:sp>
          <p:nvSpPr>
            <p:cNvPr id="319" name="Google Shape;319;p12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 extrusionOk="0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2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6351110" y="3696036"/>
            <a:ext cx="4176909" cy="2734122"/>
          </a:xfrm>
          <a:custGeom>
            <a:avLst/>
            <a:gdLst/>
            <a:ahLst/>
            <a:cxnLst/>
            <a:rect l="l" t="t" r="r" b="b"/>
            <a:pathLst>
              <a:path w="6265363" h="4101183" extrusionOk="0">
                <a:moveTo>
                  <a:pt x="0" y="0"/>
                </a:moveTo>
                <a:lnTo>
                  <a:pt x="6265364" y="0"/>
                </a:lnTo>
                <a:lnTo>
                  <a:pt x="6265364" y="4101183"/>
                </a:lnTo>
                <a:lnTo>
                  <a:pt x="0" y="4101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1039453" y="1426215"/>
            <a:ext cx="3984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Elbow Method</a:t>
            </a:r>
            <a:endParaRPr sz="4000" b="1" dirty="0">
              <a:latin typeface="+mj-lt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850811" y="2310130"/>
            <a:ext cx="4172747" cy="354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55" lvl="1" indent="-200077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Features grouped by store: 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# of bottles sold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sale Dollars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Volume (L)</a:t>
            </a:r>
            <a:endParaRPr sz="1200" b="1" dirty="0">
              <a:latin typeface="+mj-lt"/>
            </a:endParaRPr>
          </a:p>
          <a:p>
            <a:pPr marL="800310" lvl="2" indent="-266770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⚬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Volume (G)</a:t>
            </a:r>
            <a:endParaRPr sz="1200" b="1" dirty="0">
              <a:latin typeface="+mj-lt"/>
            </a:endParaRPr>
          </a:p>
          <a:p>
            <a:pPr>
              <a:lnSpc>
                <a:spcPct val="137985"/>
              </a:lnSpc>
            </a:pPr>
            <a:endParaRPr sz="1853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  <a:p>
            <a:pPr marL="400155" lvl="1" indent="-200077">
              <a:lnSpc>
                <a:spcPct val="137985"/>
              </a:lnSpc>
              <a:buClr>
                <a:srgbClr val="FFFFFF"/>
              </a:buClr>
              <a:buSzPts val="2780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1st group was more towards to 3 clusters and 2nd group indicated 2 clusters</a:t>
            </a:r>
            <a:endParaRPr sz="1200" b="1" dirty="0">
              <a:latin typeface="+mj-lt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10528019" y="481335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10528019" y="3847127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40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1A5B3-6715-1502-D97A-413214D58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9" y="760609"/>
            <a:ext cx="4176909" cy="24526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4ED67-3987-3B6C-F30B-DBE71544F843}"/>
              </a:ext>
            </a:extLst>
          </p:cNvPr>
          <p:cNvCxnSpPr>
            <a:cxnSpLocks/>
          </p:cNvCxnSpPr>
          <p:nvPr/>
        </p:nvCxnSpPr>
        <p:spPr>
          <a:xfrm>
            <a:off x="7315200" y="1045029"/>
            <a:ext cx="0" cy="5535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11CD2E0-8E90-114A-B3CE-E052C16FC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5" grpId="0"/>
      <p:bldP spid="326" grpId="0"/>
      <p:bldP spid="3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14"/>
          <p:cNvGrpSpPr/>
          <p:nvPr/>
        </p:nvGrpSpPr>
        <p:grpSpPr>
          <a:xfrm>
            <a:off x="5826203" y="210878"/>
            <a:ext cx="6080164" cy="6369329"/>
            <a:chOff x="0" y="-38100"/>
            <a:chExt cx="3461888" cy="3626531"/>
          </a:xfrm>
        </p:grpSpPr>
        <p:sp>
          <p:nvSpPr>
            <p:cNvPr id="350" name="Google Shape;350;p1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 extrusionOk="0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4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4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599692" y="1250350"/>
            <a:ext cx="46749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Silhouette Score</a:t>
            </a:r>
            <a:endParaRPr sz="4000" b="1" dirty="0">
              <a:latin typeface="+mj-lt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850811" y="2310130"/>
            <a:ext cx="4172747" cy="275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28" lvl="1" indent="-200064">
              <a:lnSpc>
                <a:spcPct val="138035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Range from 2 to 20 clusters</a:t>
            </a:r>
            <a:endParaRPr sz="1200" b="1" dirty="0">
              <a:latin typeface="+mj-lt"/>
            </a:endParaRPr>
          </a:p>
          <a:p>
            <a:pPr>
              <a:lnSpc>
                <a:spcPct val="138035"/>
              </a:lnSpc>
            </a:pPr>
            <a:endParaRPr sz="1853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  <a:p>
            <a:pPr marL="400128" lvl="1" indent="-200064">
              <a:lnSpc>
                <a:spcPct val="138035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1853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Both #1 and #2 indicated a preference for 2 clusters, as the highest number ranging from -1 to 1 was for the number 2</a:t>
            </a:r>
            <a:endParaRPr sz="1200" b="1" dirty="0">
              <a:latin typeface="+mj-lt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10970263" y="3854236"/>
            <a:ext cx="936104" cy="7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284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1200" b="1" dirty="0">
              <a:latin typeface="+mj-lt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11000048" y="685800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ACA8F-7029-0178-63FF-FDC4AA57F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275"/>
            <a:ext cx="4749817" cy="277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591BF-7CA5-1428-7663-C3F210280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85" y="3290479"/>
            <a:ext cx="4831832" cy="270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4589-2AE7-399E-F276-5D47F34DC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  <p:bldP spid="3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/>
          <p:nvPr/>
        </p:nvSpPr>
        <p:spPr>
          <a:xfrm>
            <a:off x="4650212" y="-1465363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16"/>
          <p:cNvGrpSpPr/>
          <p:nvPr/>
        </p:nvGrpSpPr>
        <p:grpSpPr>
          <a:xfrm>
            <a:off x="685800" y="210884"/>
            <a:ext cx="11220687" cy="4144334"/>
            <a:chOff x="0" y="-38100"/>
            <a:chExt cx="6388700" cy="2359651"/>
          </a:xfrm>
        </p:grpSpPr>
        <p:sp>
          <p:nvSpPr>
            <p:cNvPr id="376" name="Google Shape;376;p16"/>
            <p:cNvSpPr/>
            <p:nvPr/>
          </p:nvSpPr>
          <p:spPr>
            <a:xfrm>
              <a:off x="0" y="0"/>
              <a:ext cx="6388700" cy="2321551"/>
            </a:xfrm>
            <a:custGeom>
              <a:avLst/>
              <a:gdLst/>
              <a:ahLst/>
              <a:cxnLst/>
              <a:rect l="l" t="t" r="r" b="b"/>
              <a:pathLst>
                <a:path w="6388700" h="2321551" extrusionOk="0">
                  <a:moveTo>
                    <a:pt x="0" y="0"/>
                  </a:moveTo>
                  <a:lnTo>
                    <a:pt x="6388700" y="0"/>
                  </a:lnTo>
                  <a:lnTo>
                    <a:pt x="6388700" y="2321551"/>
                  </a:lnTo>
                  <a:lnTo>
                    <a:pt x="0" y="2321551"/>
                  </a:lnTo>
                  <a:close/>
                </a:path>
              </a:pathLst>
            </a:cu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0" y="-38100"/>
              <a:ext cx="6388700" cy="2359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3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16"/>
          <p:cNvSpPr/>
          <p:nvPr/>
        </p:nvSpPr>
        <p:spPr>
          <a:xfrm>
            <a:off x="-594978" y="5585222"/>
            <a:ext cx="2891577" cy="2891577"/>
          </a:xfrm>
          <a:custGeom>
            <a:avLst/>
            <a:gdLst/>
            <a:ahLst/>
            <a:cxnLst/>
            <a:rect l="l" t="t" r="r" b="b"/>
            <a:pathLst>
              <a:path w="4337366" h="4337366" extrusionOk="0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685800" y="4591105"/>
            <a:ext cx="467498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Correlation</a:t>
            </a:r>
            <a:endParaRPr sz="4000" b="1" dirty="0">
              <a:latin typeface="+mj-lt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4498251" y="4508052"/>
            <a:ext cx="7408116" cy="293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Higher positive correlation between volume sold and sale Dollars </a:t>
            </a:r>
            <a:endParaRPr sz="2000" b="1" dirty="0">
              <a:latin typeface="+mj-lt"/>
            </a:endParaRPr>
          </a:p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2nd higher: bottles sold with sale Dollars</a:t>
            </a:r>
            <a:endParaRPr sz="2000" b="1" dirty="0">
              <a:latin typeface="+mj-lt"/>
            </a:endParaRPr>
          </a:p>
          <a:p>
            <a:pPr marL="400128" lvl="1" indent="-200064">
              <a:lnSpc>
                <a:spcPct val="191039"/>
              </a:lnSpc>
              <a:buClr>
                <a:srgbClr val="FFFFFF"/>
              </a:buClr>
              <a:buSzPts val="2779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3rd higher: number of stores by zip code with Sale Dollars</a:t>
            </a:r>
            <a:endParaRPr sz="2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ACE6-529B-9035-3E58-E3E3BA869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3" y="527166"/>
            <a:ext cx="5107900" cy="355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B8979-CE7F-C154-4EAE-65FD6A6D3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3" y="527166"/>
            <a:ext cx="5700216" cy="3559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DD4C-5D35-3842-0889-11DA5849F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/>
          <p:nvPr/>
        </p:nvSpPr>
        <p:spPr>
          <a:xfrm>
            <a:off x="1942744" y="5278721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#1</a:t>
            </a:r>
            <a:endParaRPr sz="4000" b="1" dirty="0">
              <a:latin typeface="+mj-lt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6414898" y="5228358"/>
            <a:ext cx="9361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4000" b="1" dirty="0">
                <a:solidFill>
                  <a:srgbClr val="56AEFF"/>
                </a:solidFill>
                <a:latin typeface="+mj-lt"/>
                <a:ea typeface="Arial"/>
                <a:cs typeface="Arial"/>
                <a:sym typeface="Arial"/>
              </a:rPr>
              <a:t>#2</a:t>
            </a:r>
            <a:endParaRPr sz="4000" b="1" dirty="0">
              <a:latin typeface="+mj-lt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2962252" y="5176771"/>
            <a:ext cx="2485299" cy="16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2"/>
              </a:lnSpc>
            </a:pPr>
            <a:r>
              <a:rPr lang="en-US" sz="1979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Considered all sales, ranging from 0 to 1.4 million Dollars</a:t>
            </a:r>
            <a:endParaRPr sz="1200" b="1" dirty="0">
              <a:latin typeface="+mj-lt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7626305" y="5278721"/>
            <a:ext cx="2485299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2"/>
              </a:lnSpc>
            </a:pPr>
            <a:r>
              <a:rPr lang="en-US" sz="1979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Filtered out sales over 180k dollars</a:t>
            </a:r>
            <a:endParaRPr sz="12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C134-628E-3274-1EFC-F15F986C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96" y="1013765"/>
            <a:ext cx="8031208" cy="416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F02CC-D704-5C5A-8C14-7D379A65ED6D}"/>
              </a:ext>
            </a:extLst>
          </p:cNvPr>
          <p:cNvSpPr txBox="1"/>
          <p:nvPr/>
        </p:nvSpPr>
        <p:spPr>
          <a:xfrm>
            <a:off x="3408198" y="177960"/>
            <a:ext cx="620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+mj-lt"/>
              </a:rPr>
              <a:t>OUTLIERS AND TREATMENT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53183-84C4-2EDE-8974-939556179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311" grpId="0"/>
      <p:bldP spid="3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l="30267" r="30268"/>
          <a:stretch/>
        </p:blipFill>
        <p:spPr>
          <a:xfrm>
            <a:off x="8124320" y="0"/>
            <a:ext cx="40676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>
            <a:off x="-3995582" y="-3638842"/>
            <a:ext cx="6797791" cy="6797791"/>
          </a:xfrm>
          <a:custGeom>
            <a:avLst/>
            <a:gdLst/>
            <a:ahLst/>
            <a:cxnLst/>
            <a:rect l="l" t="t" r="r" b="b"/>
            <a:pathLst>
              <a:path w="10196686" h="10196686" extrusionOk="0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967018" y="1120919"/>
            <a:ext cx="65860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19995"/>
              </a:lnSpc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MLR METHODOLOGY</a:t>
            </a:r>
            <a:endParaRPr sz="4000" b="1" dirty="0">
              <a:latin typeface="+mj-lt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4506678" y="1754643"/>
            <a:ext cx="293496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8026"/>
              </a:lnSpc>
            </a:pPr>
            <a:r>
              <a:rPr lang="en-US" sz="2183" b="1" dirty="0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Select X and Y</a:t>
            </a:r>
            <a:endParaRPr sz="1200" b="1" dirty="0">
              <a:latin typeface="+mj-lt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3138008" y="2165104"/>
            <a:ext cx="4413036" cy="10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Y = # bottles sold, Volume (L),</a:t>
            </a: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 # stores/ZIP, Avg sales/store</a:t>
            </a:r>
            <a:endParaRPr sz="1600" b="1" dirty="0">
              <a:latin typeface="+mj-lt"/>
            </a:endParaRP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X (predicted variable) = sales in dollars</a:t>
            </a:r>
            <a:endParaRPr sz="1600" b="1" dirty="0">
              <a:latin typeface="+mj-lt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927473" y="3947468"/>
            <a:ext cx="5614055" cy="4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8026"/>
              </a:lnSpc>
            </a:pPr>
            <a:r>
              <a:rPr lang="en-US" sz="2183" b="1">
                <a:solidFill>
                  <a:srgbClr val="4BD1FB"/>
                </a:solidFill>
                <a:latin typeface="+mj-lt"/>
                <a:ea typeface="DM Sans"/>
                <a:cs typeface="DM Sans"/>
                <a:sym typeface="DM Sans"/>
              </a:rPr>
              <a:t>RMSE  &amp; R² </a:t>
            </a:r>
            <a:endParaRPr sz="1200">
              <a:latin typeface="+mj-lt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1639996" y="4379542"/>
            <a:ext cx="5883535" cy="135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RMSE: average deviation of the predicted values from the observed values</a:t>
            </a:r>
            <a:endParaRPr sz="1600" b="1" dirty="0">
              <a:latin typeface="+mj-lt"/>
            </a:endParaRPr>
          </a:p>
          <a:p>
            <a:pPr algn="r">
              <a:lnSpc>
                <a:spcPct val="137959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R²: proportion of variance in the dependent variable that is predictable from the independent variables</a:t>
            </a:r>
            <a:endParaRPr sz="1600" b="1" dirty="0">
              <a:latin typeface="+mj-lt"/>
            </a:endParaRPr>
          </a:p>
        </p:txBody>
      </p:sp>
      <p:grpSp>
        <p:nvGrpSpPr>
          <p:cNvPr id="2" name="Google Shape;239;p8">
            <a:extLst>
              <a:ext uri="{FF2B5EF4-FFF2-40B4-BE49-F238E27FC236}">
                <a16:creationId xmlns:a16="http://schemas.microsoft.com/office/drawing/2014/main" id="{FCD65DBC-8DA0-4CD4-A8A6-BAF6E9F821BF}"/>
              </a:ext>
            </a:extLst>
          </p:cNvPr>
          <p:cNvGrpSpPr/>
          <p:nvPr/>
        </p:nvGrpSpPr>
        <p:grpSpPr>
          <a:xfrm>
            <a:off x="7685323" y="1861329"/>
            <a:ext cx="761582" cy="761582"/>
            <a:chOff x="0" y="0"/>
            <a:chExt cx="812800" cy="812800"/>
          </a:xfrm>
        </p:grpSpPr>
        <p:sp>
          <p:nvSpPr>
            <p:cNvPr id="3" name="Google Shape;240;p8">
              <a:extLst>
                <a:ext uri="{FF2B5EF4-FFF2-40B4-BE49-F238E27FC236}">
                  <a16:creationId xmlns:a16="http://schemas.microsoft.com/office/drawing/2014/main" id="{6BDD5954-70F7-FE72-BA22-A0848DAF2D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41;p8">
              <a:extLst>
                <a:ext uri="{FF2B5EF4-FFF2-40B4-BE49-F238E27FC236}">
                  <a16:creationId xmlns:a16="http://schemas.microsoft.com/office/drawing/2014/main" id="{B0CE0568-2F5E-5E7B-83CF-038B2ACB97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259;p8">
            <a:extLst>
              <a:ext uri="{FF2B5EF4-FFF2-40B4-BE49-F238E27FC236}">
                <a16:creationId xmlns:a16="http://schemas.microsoft.com/office/drawing/2014/main" id="{58B6AA71-EC92-AFE7-B02C-C6DED522F82B}"/>
              </a:ext>
            </a:extLst>
          </p:cNvPr>
          <p:cNvSpPr/>
          <p:nvPr/>
        </p:nvSpPr>
        <p:spPr>
          <a:xfrm>
            <a:off x="7855761" y="2029055"/>
            <a:ext cx="420707" cy="426130"/>
          </a:xfrm>
          <a:custGeom>
            <a:avLst/>
            <a:gdLst/>
            <a:ahLst/>
            <a:cxnLst/>
            <a:rect l="l" t="t" r="r" b="b"/>
            <a:pathLst>
              <a:path w="631060" h="639195" extrusionOk="0">
                <a:moveTo>
                  <a:pt x="0" y="0"/>
                </a:moveTo>
                <a:lnTo>
                  <a:pt x="631060" y="0"/>
                </a:lnTo>
                <a:lnTo>
                  <a:pt x="631060" y="639195"/>
                </a:lnTo>
                <a:lnTo>
                  <a:pt x="0" y="63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242;p8">
            <a:extLst>
              <a:ext uri="{FF2B5EF4-FFF2-40B4-BE49-F238E27FC236}">
                <a16:creationId xmlns:a16="http://schemas.microsoft.com/office/drawing/2014/main" id="{1AF7A509-879C-3624-E6DA-382773C9D04F}"/>
              </a:ext>
            </a:extLst>
          </p:cNvPr>
          <p:cNvGrpSpPr/>
          <p:nvPr/>
        </p:nvGrpSpPr>
        <p:grpSpPr>
          <a:xfrm>
            <a:off x="7743529" y="4235090"/>
            <a:ext cx="761582" cy="761582"/>
            <a:chOff x="0" y="0"/>
            <a:chExt cx="812800" cy="812800"/>
          </a:xfrm>
        </p:grpSpPr>
        <p:sp>
          <p:nvSpPr>
            <p:cNvPr id="11" name="Google Shape;243;p8">
              <a:extLst>
                <a:ext uri="{FF2B5EF4-FFF2-40B4-BE49-F238E27FC236}">
                  <a16:creationId xmlns:a16="http://schemas.microsoft.com/office/drawing/2014/main" id="{711D9CC0-ED17-154B-BA28-6DDDF72376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44;p8">
              <a:extLst>
                <a:ext uri="{FF2B5EF4-FFF2-40B4-BE49-F238E27FC236}">
                  <a16:creationId xmlns:a16="http://schemas.microsoft.com/office/drawing/2014/main" id="{61E2B47C-D9DA-05ED-5EF4-81E75EE034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246;p8">
            <a:extLst>
              <a:ext uri="{FF2B5EF4-FFF2-40B4-BE49-F238E27FC236}">
                <a16:creationId xmlns:a16="http://schemas.microsoft.com/office/drawing/2014/main" id="{3B94EA0E-8CCD-4509-C6AD-1C17AE52FD42}"/>
              </a:ext>
            </a:extLst>
          </p:cNvPr>
          <p:cNvSpPr/>
          <p:nvPr/>
        </p:nvSpPr>
        <p:spPr>
          <a:xfrm>
            <a:off x="7990487" y="4411056"/>
            <a:ext cx="294203" cy="409650"/>
          </a:xfrm>
          <a:custGeom>
            <a:avLst/>
            <a:gdLst/>
            <a:ahLst/>
            <a:cxnLst/>
            <a:rect l="l" t="t" r="r" b="b"/>
            <a:pathLst>
              <a:path w="441304" h="614475" extrusionOk="0">
                <a:moveTo>
                  <a:pt x="0" y="0"/>
                </a:moveTo>
                <a:lnTo>
                  <a:pt x="441304" y="0"/>
                </a:lnTo>
                <a:lnTo>
                  <a:pt x="441304" y="614475"/>
                </a:lnTo>
                <a:lnTo>
                  <a:pt x="0" y="614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18A34-2371-1890-816B-9C9B36232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252" grpId="0"/>
      <p:bldP spid="253" grpId="0"/>
      <p:bldP spid="5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18"/>
          <p:cNvCxnSpPr/>
          <p:nvPr/>
        </p:nvCxnSpPr>
        <p:spPr>
          <a:xfrm>
            <a:off x="3729141" y="2164026"/>
            <a:ext cx="0" cy="3117531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18"/>
          <p:cNvSpPr txBox="1"/>
          <p:nvPr/>
        </p:nvSpPr>
        <p:spPr>
          <a:xfrm>
            <a:off x="3939340" y="3877629"/>
            <a:ext cx="2367940" cy="62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7374"/>
              </a:lnSpc>
            </a:pPr>
            <a:r>
              <a:rPr lang="en-US" sz="16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indicates a high level of explanatory power</a:t>
            </a:r>
            <a:endParaRPr sz="1477" b="1" dirty="0">
              <a:solidFill>
                <a:srgbClr val="FFFFFF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18"/>
          <p:cNvSpPr txBox="1"/>
          <p:nvPr/>
        </p:nvSpPr>
        <p:spPr>
          <a:xfrm>
            <a:off x="685800" y="685800"/>
            <a:ext cx="4651999" cy="9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27"/>
              </a:lnSpc>
            </a:pPr>
            <a:r>
              <a:rPr lang="en-US" sz="5346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RESULTS</a:t>
            </a:r>
            <a:endParaRPr sz="1200" b="1" u="sng" dirty="0">
              <a:latin typeface="+mj-lt"/>
            </a:endParaRPr>
          </a:p>
        </p:txBody>
      </p:sp>
      <p:sp>
        <p:nvSpPr>
          <p:cNvPr id="428" name="Google Shape;428;p18"/>
          <p:cNvSpPr txBox="1"/>
          <p:nvPr/>
        </p:nvSpPr>
        <p:spPr>
          <a:xfrm>
            <a:off x="685800" y="3877629"/>
            <a:ext cx="2684600" cy="159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13"/>
              </a:lnSpc>
            </a:pPr>
            <a:r>
              <a:rPr lang="en-US" sz="147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Standard deviation = </a:t>
            </a:r>
            <a:r>
              <a:rPr lang="en-IN" sz="1600" b="1" i="0" dirty="0">
                <a:effectLst/>
                <a:latin typeface="+mj-lt"/>
              </a:rPr>
              <a:t>18059061457.99</a:t>
            </a:r>
            <a:r>
              <a:rPr lang="en-US" sz="1477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 shows that the RMSE is lower, further affirming the model’s accuracy</a:t>
            </a:r>
            <a:endParaRPr sz="1200" b="1" dirty="0">
              <a:latin typeface="+mj-lt"/>
            </a:endParaRPr>
          </a:p>
        </p:txBody>
      </p:sp>
      <p:sp>
        <p:nvSpPr>
          <p:cNvPr id="429" name="Google Shape;429;p18"/>
          <p:cNvSpPr txBox="1"/>
          <p:nvPr/>
        </p:nvSpPr>
        <p:spPr>
          <a:xfrm>
            <a:off x="685800" y="2232498"/>
            <a:ext cx="2684566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8"/>
              </a:lnSpc>
            </a:pPr>
            <a:r>
              <a:rPr lang="en-US" sz="2343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RMSE</a:t>
            </a:r>
            <a:endParaRPr sz="1200"/>
          </a:p>
        </p:txBody>
      </p:sp>
      <p:sp>
        <p:nvSpPr>
          <p:cNvPr id="430" name="Google Shape;430;p18"/>
          <p:cNvSpPr txBox="1"/>
          <p:nvPr/>
        </p:nvSpPr>
        <p:spPr>
          <a:xfrm>
            <a:off x="4086876" y="2232498"/>
            <a:ext cx="2684566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8"/>
              </a:lnSpc>
            </a:pPr>
            <a:r>
              <a:rPr lang="en-US" sz="2343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R²</a:t>
            </a:r>
            <a:endParaRPr sz="1200"/>
          </a:p>
        </p:txBody>
      </p:sp>
      <p:sp>
        <p:nvSpPr>
          <p:cNvPr id="431" name="Google Shape;431;p18"/>
          <p:cNvSpPr txBox="1"/>
          <p:nvPr/>
        </p:nvSpPr>
        <p:spPr>
          <a:xfrm>
            <a:off x="739121" y="2868961"/>
            <a:ext cx="2578000" cy="7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999"/>
              </a:lnSpc>
            </a:pPr>
            <a:r>
              <a:rPr lang="en-IN" sz="3600" b="0" i="0" dirty="0">
                <a:effectLst/>
                <a:latin typeface="Helvetica Neue"/>
              </a:rPr>
              <a:t>134384.01</a:t>
            </a:r>
            <a:endParaRPr lang="en-US" sz="3600" dirty="0"/>
          </a:p>
        </p:txBody>
      </p:sp>
      <p:sp>
        <p:nvSpPr>
          <p:cNvPr id="432" name="Google Shape;432;p18"/>
          <p:cNvSpPr txBox="1"/>
          <p:nvPr/>
        </p:nvSpPr>
        <p:spPr>
          <a:xfrm>
            <a:off x="4164817" y="2790035"/>
            <a:ext cx="1605380" cy="93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999"/>
              </a:lnSpc>
            </a:pPr>
            <a:r>
              <a:rPr lang="en-US" sz="4392" dirty="0">
                <a:solidFill>
                  <a:srgbClr val="CFF4FF"/>
                </a:solidFill>
                <a:latin typeface="DM Sans"/>
                <a:ea typeface="DM Sans"/>
                <a:cs typeface="DM Sans"/>
                <a:sym typeface="DM Sans"/>
              </a:rPr>
              <a:t>97%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ED93C-A5D2-9673-F69C-4821D5E4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18007-78EA-192D-5EF1-52457847E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03" y="1636122"/>
            <a:ext cx="5488457" cy="4173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/>
      <p:bldP spid="428" grpId="0"/>
      <p:bldP spid="429" grpId="0"/>
      <p:bldP spid="430" grpId="0"/>
      <p:bldP spid="431" grpId="0"/>
      <p:bldP spid="4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C28E-D884-4721-1AD8-5C9738A5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30" y="72339"/>
            <a:ext cx="4475367" cy="6610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oogle Shape;478;p20">
            <a:extLst>
              <a:ext uri="{FF2B5EF4-FFF2-40B4-BE49-F238E27FC236}">
                <a16:creationId xmlns:a16="http://schemas.microsoft.com/office/drawing/2014/main" id="{2A66E2DF-1A3C-BC1B-CBD5-8BDEF57120A6}"/>
              </a:ext>
            </a:extLst>
          </p:cNvPr>
          <p:cNvGrpSpPr/>
          <p:nvPr/>
        </p:nvGrpSpPr>
        <p:grpSpPr>
          <a:xfrm rot="10800000">
            <a:off x="4673347" y="3782436"/>
            <a:ext cx="2774501" cy="831019"/>
            <a:chOff x="0" y="-38100"/>
            <a:chExt cx="2565722" cy="768486"/>
          </a:xfrm>
        </p:grpSpPr>
        <p:sp>
          <p:nvSpPr>
            <p:cNvPr id="33" name="Google Shape;479;p20">
              <a:extLst>
                <a:ext uri="{FF2B5EF4-FFF2-40B4-BE49-F238E27FC236}">
                  <a16:creationId xmlns:a16="http://schemas.microsoft.com/office/drawing/2014/main" id="{E874C288-A519-6800-52D3-9CD7D45EA15C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80;p20">
              <a:extLst>
                <a:ext uri="{FF2B5EF4-FFF2-40B4-BE49-F238E27FC236}">
                  <a16:creationId xmlns:a16="http://schemas.microsoft.com/office/drawing/2014/main" id="{D15401DF-CF0E-A341-902E-2B975A60E3E7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488;p20">
            <a:extLst>
              <a:ext uri="{FF2B5EF4-FFF2-40B4-BE49-F238E27FC236}">
                <a16:creationId xmlns:a16="http://schemas.microsoft.com/office/drawing/2014/main" id="{A535D077-0E4F-BE02-ABD2-6E0D3614FD26}"/>
              </a:ext>
            </a:extLst>
          </p:cNvPr>
          <p:cNvSpPr txBox="1"/>
          <p:nvPr/>
        </p:nvSpPr>
        <p:spPr>
          <a:xfrm>
            <a:off x="5012197" y="3923921"/>
            <a:ext cx="2096800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  <a:endParaRPr lang="en-US" sz="2100" dirty="0"/>
          </a:p>
        </p:txBody>
      </p:sp>
      <p:sp>
        <p:nvSpPr>
          <p:cNvPr id="36" name="Google Shape;486;p20">
            <a:extLst>
              <a:ext uri="{FF2B5EF4-FFF2-40B4-BE49-F238E27FC236}">
                <a16:creationId xmlns:a16="http://schemas.microsoft.com/office/drawing/2014/main" id="{366E1576-C4CE-F7C5-39B8-6B2BF11704A1}"/>
              </a:ext>
            </a:extLst>
          </p:cNvPr>
          <p:cNvSpPr txBox="1"/>
          <p:nvPr/>
        </p:nvSpPr>
        <p:spPr>
          <a:xfrm>
            <a:off x="2802057" y="1005752"/>
            <a:ext cx="4475367" cy="8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I worked with 2.3 million unique sales transactions from January 1st to December 31st, 2022</a:t>
            </a:r>
            <a:endParaRPr sz="1400" b="1" dirty="0">
              <a:latin typeface="+mj-lt"/>
            </a:endParaRPr>
          </a:p>
        </p:txBody>
      </p:sp>
      <p:grpSp>
        <p:nvGrpSpPr>
          <p:cNvPr id="41" name="Google Shape;472;p20">
            <a:extLst>
              <a:ext uri="{FF2B5EF4-FFF2-40B4-BE49-F238E27FC236}">
                <a16:creationId xmlns:a16="http://schemas.microsoft.com/office/drawing/2014/main" id="{9663A528-2A86-5E2F-88AB-C07F0DAE70EA}"/>
              </a:ext>
            </a:extLst>
          </p:cNvPr>
          <p:cNvGrpSpPr/>
          <p:nvPr/>
        </p:nvGrpSpPr>
        <p:grpSpPr>
          <a:xfrm rot="10800000">
            <a:off x="4714529" y="1820206"/>
            <a:ext cx="2774501" cy="831019"/>
            <a:chOff x="0" y="-885"/>
            <a:chExt cx="2565722" cy="768486"/>
          </a:xfrm>
        </p:grpSpPr>
        <p:sp>
          <p:nvSpPr>
            <p:cNvPr id="42" name="Google Shape;473;p20">
              <a:extLst>
                <a:ext uri="{FF2B5EF4-FFF2-40B4-BE49-F238E27FC236}">
                  <a16:creationId xmlns:a16="http://schemas.microsoft.com/office/drawing/2014/main" id="{CFDAC425-43F5-703A-09F5-14E42E051395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74;p20">
              <a:extLst>
                <a:ext uri="{FF2B5EF4-FFF2-40B4-BE49-F238E27FC236}">
                  <a16:creationId xmlns:a16="http://schemas.microsoft.com/office/drawing/2014/main" id="{01B5F739-8103-986A-B3FA-D9CF97FB916E}"/>
                </a:ext>
              </a:extLst>
            </p:cNvPr>
            <p:cNvSpPr txBox="1"/>
            <p:nvPr/>
          </p:nvSpPr>
          <p:spPr>
            <a:xfrm>
              <a:off x="177801" y="-885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84;p20">
            <a:extLst>
              <a:ext uri="{FF2B5EF4-FFF2-40B4-BE49-F238E27FC236}">
                <a16:creationId xmlns:a16="http://schemas.microsoft.com/office/drawing/2014/main" id="{10680F79-5AF2-23F5-2E88-DF549883AA67}"/>
              </a:ext>
            </a:extLst>
          </p:cNvPr>
          <p:cNvSpPr txBox="1"/>
          <p:nvPr/>
        </p:nvSpPr>
        <p:spPr>
          <a:xfrm>
            <a:off x="5029612" y="1964334"/>
            <a:ext cx="2144333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POWER BI  </a:t>
            </a:r>
            <a:endParaRPr sz="2100" dirty="0"/>
          </a:p>
        </p:txBody>
      </p:sp>
      <p:grpSp>
        <p:nvGrpSpPr>
          <p:cNvPr id="45" name="Google Shape;469;p20">
            <a:extLst>
              <a:ext uri="{FF2B5EF4-FFF2-40B4-BE49-F238E27FC236}">
                <a16:creationId xmlns:a16="http://schemas.microsoft.com/office/drawing/2014/main" id="{FD495F16-9340-97B1-331C-3D0766E57195}"/>
              </a:ext>
            </a:extLst>
          </p:cNvPr>
          <p:cNvGrpSpPr/>
          <p:nvPr/>
        </p:nvGrpSpPr>
        <p:grpSpPr>
          <a:xfrm>
            <a:off x="15931" y="996670"/>
            <a:ext cx="2774501" cy="825061"/>
            <a:chOff x="0" y="-38100"/>
            <a:chExt cx="2565722" cy="762977"/>
          </a:xfrm>
        </p:grpSpPr>
        <p:sp>
          <p:nvSpPr>
            <p:cNvPr id="46" name="Google Shape;470;p20">
              <a:extLst>
                <a:ext uri="{FF2B5EF4-FFF2-40B4-BE49-F238E27FC236}">
                  <a16:creationId xmlns:a16="http://schemas.microsoft.com/office/drawing/2014/main" id="{D06CFF26-FEF0-EFA6-D8B2-704A0EEAE19B}"/>
                </a:ext>
              </a:extLst>
            </p:cNvPr>
            <p:cNvSpPr/>
            <p:nvPr/>
          </p:nvSpPr>
          <p:spPr>
            <a:xfrm>
              <a:off x="0" y="0"/>
              <a:ext cx="2565722" cy="724877"/>
            </a:xfrm>
            <a:custGeom>
              <a:avLst/>
              <a:gdLst/>
              <a:ahLst/>
              <a:cxnLst/>
              <a:rect l="l" t="t" r="r" b="b"/>
              <a:pathLst>
                <a:path w="2565722" h="724877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2438"/>
                  </a:lnTo>
                  <a:lnTo>
                    <a:pt x="2362522" y="724877"/>
                  </a:lnTo>
                  <a:lnTo>
                    <a:pt x="0" y="724877"/>
                  </a:lnTo>
                  <a:lnTo>
                    <a:pt x="203200" y="362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1;p20">
              <a:extLst>
                <a:ext uri="{FF2B5EF4-FFF2-40B4-BE49-F238E27FC236}">
                  <a16:creationId xmlns:a16="http://schemas.microsoft.com/office/drawing/2014/main" id="{023808AC-37DD-E5CA-35E4-306A5DC83D74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2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5;p20">
            <a:extLst>
              <a:ext uri="{FF2B5EF4-FFF2-40B4-BE49-F238E27FC236}">
                <a16:creationId xmlns:a16="http://schemas.microsoft.com/office/drawing/2014/main" id="{9BCAA385-9CB8-7CC3-C2C2-C07C96107E77}"/>
              </a:ext>
            </a:extLst>
          </p:cNvPr>
          <p:cNvSpPr txBox="1"/>
          <p:nvPr/>
        </p:nvSpPr>
        <p:spPr>
          <a:xfrm>
            <a:off x="562141" y="1161815"/>
            <a:ext cx="1830188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DATASET</a:t>
            </a:r>
            <a:endParaRPr sz="2100" dirty="0"/>
          </a:p>
        </p:txBody>
      </p:sp>
      <p:sp>
        <p:nvSpPr>
          <p:cNvPr id="49" name="Google Shape;490;p20">
            <a:extLst>
              <a:ext uri="{FF2B5EF4-FFF2-40B4-BE49-F238E27FC236}">
                <a16:creationId xmlns:a16="http://schemas.microsoft.com/office/drawing/2014/main" id="{2D3B204B-9CE7-CD00-722C-7A888BFDB5C0}"/>
              </a:ext>
            </a:extLst>
          </p:cNvPr>
          <p:cNvSpPr txBox="1"/>
          <p:nvPr/>
        </p:nvSpPr>
        <p:spPr>
          <a:xfrm>
            <a:off x="1061883" y="2002698"/>
            <a:ext cx="3522581" cy="8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I have visualize the data in power bi :  Some analysis in liquor consumption and sales.</a:t>
            </a:r>
            <a:endParaRPr sz="1400" b="1" dirty="0">
              <a:latin typeface="+mj-lt"/>
            </a:endParaRPr>
          </a:p>
        </p:txBody>
      </p:sp>
      <p:grpSp>
        <p:nvGrpSpPr>
          <p:cNvPr id="50" name="Google Shape;481;p20">
            <a:extLst>
              <a:ext uri="{FF2B5EF4-FFF2-40B4-BE49-F238E27FC236}">
                <a16:creationId xmlns:a16="http://schemas.microsoft.com/office/drawing/2014/main" id="{0982C1FB-DB8F-2C3F-03C2-4B29B57EDDB5}"/>
              </a:ext>
            </a:extLst>
          </p:cNvPr>
          <p:cNvGrpSpPr/>
          <p:nvPr/>
        </p:nvGrpSpPr>
        <p:grpSpPr>
          <a:xfrm>
            <a:off x="37219" y="4834180"/>
            <a:ext cx="2774501" cy="831019"/>
            <a:chOff x="0" y="-38100"/>
            <a:chExt cx="2565722" cy="768486"/>
          </a:xfrm>
        </p:grpSpPr>
        <p:sp>
          <p:nvSpPr>
            <p:cNvPr id="51" name="Google Shape;482;p20">
              <a:extLst>
                <a:ext uri="{FF2B5EF4-FFF2-40B4-BE49-F238E27FC236}">
                  <a16:creationId xmlns:a16="http://schemas.microsoft.com/office/drawing/2014/main" id="{6B00D29F-3AA7-F868-7623-D4146F980847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83;p20">
              <a:extLst>
                <a:ext uri="{FF2B5EF4-FFF2-40B4-BE49-F238E27FC236}">
                  <a16:creationId xmlns:a16="http://schemas.microsoft.com/office/drawing/2014/main" id="{FE8B3245-2D97-5FDB-8AAC-C144338924F2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489;p20">
            <a:extLst>
              <a:ext uri="{FF2B5EF4-FFF2-40B4-BE49-F238E27FC236}">
                <a16:creationId xmlns:a16="http://schemas.microsoft.com/office/drawing/2014/main" id="{2626806E-20BC-3EED-ADBD-E729D787E105}"/>
              </a:ext>
            </a:extLst>
          </p:cNvPr>
          <p:cNvSpPr txBox="1"/>
          <p:nvPr/>
        </p:nvSpPr>
        <p:spPr>
          <a:xfrm>
            <a:off x="509377" y="4983688"/>
            <a:ext cx="1830188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K-MEANS</a:t>
            </a:r>
            <a:endParaRPr lang="en-US" sz="2100" dirty="0"/>
          </a:p>
        </p:txBody>
      </p:sp>
      <p:grpSp>
        <p:nvGrpSpPr>
          <p:cNvPr id="54" name="Google Shape;475;p20">
            <a:extLst>
              <a:ext uri="{FF2B5EF4-FFF2-40B4-BE49-F238E27FC236}">
                <a16:creationId xmlns:a16="http://schemas.microsoft.com/office/drawing/2014/main" id="{C9E2B855-01CC-E868-AFD1-D8840701A25C}"/>
              </a:ext>
            </a:extLst>
          </p:cNvPr>
          <p:cNvGrpSpPr/>
          <p:nvPr/>
        </p:nvGrpSpPr>
        <p:grpSpPr>
          <a:xfrm>
            <a:off x="37219" y="2737428"/>
            <a:ext cx="2774501" cy="831019"/>
            <a:chOff x="0" y="-38100"/>
            <a:chExt cx="2565722" cy="768486"/>
          </a:xfrm>
        </p:grpSpPr>
        <p:sp>
          <p:nvSpPr>
            <p:cNvPr id="55" name="Google Shape;476;p20">
              <a:extLst>
                <a:ext uri="{FF2B5EF4-FFF2-40B4-BE49-F238E27FC236}">
                  <a16:creationId xmlns:a16="http://schemas.microsoft.com/office/drawing/2014/main" id="{04152D75-94F6-25A7-4051-3148CE664B0E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77;p20">
              <a:extLst>
                <a:ext uri="{FF2B5EF4-FFF2-40B4-BE49-F238E27FC236}">
                  <a16:creationId xmlns:a16="http://schemas.microsoft.com/office/drawing/2014/main" id="{14C174AB-BEB1-E827-F765-75AE511F1D3A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487;p20">
            <a:extLst>
              <a:ext uri="{FF2B5EF4-FFF2-40B4-BE49-F238E27FC236}">
                <a16:creationId xmlns:a16="http://schemas.microsoft.com/office/drawing/2014/main" id="{B92891B9-BA11-EBD2-D141-6395F0B8717E}"/>
              </a:ext>
            </a:extLst>
          </p:cNvPr>
          <p:cNvSpPr txBox="1"/>
          <p:nvPr/>
        </p:nvSpPr>
        <p:spPr>
          <a:xfrm>
            <a:off x="431593" y="2877967"/>
            <a:ext cx="2145931" cy="4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sym typeface="DM Sans"/>
              </a:rPr>
              <a:t>EDA</a:t>
            </a:r>
            <a:endParaRPr sz="2100" dirty="0"/>
          </a:p>
        </p:txBody>
      </p:sp>
      <p:sp>
        <p:nvSpPr>
          <p:cNvPr id="58" name="Google Shape;490;p20">
            <a:extLst>
              <a:ext uri="{FF2B5EF4-FFF2-40B4-BE49-F238E27FC236}">
                <a16:creationId xmlns:a16="http://schemas.microsoft.com/office/drawing/2014/main" id="{6AF26AF9-EC76-0D19-5E0A-E389CCFC7512}"/>
              </a:ext>
            </a:extLst>
          </p:cNvPr>
          <p:cNvSpPr txBox="1"/>
          <p:nvPr/>
        </p:nvSpPr>
        <p:spPr>
          <a:xfrm>
            <a:off x="2834894" y="2900760"/>
            <a:ext cx="3811712" cy="5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We were able to visualize map of Iowa: geographic trends in liquor consumption</a:t>
            </a:r>
            <a:endParaRPr sz="1400" b="1" dirty="0">
              <a:latin typeface="+mj-lt"/>
            </a:endParaRPr>
          </a:p>
        </p:txBody>
      </p:sp>
      <p:sp>
        <p:nvSpPr>
          <p:cNvPr id="59" name="Google Shape;491;p20">
            <a:extLst>
              <a:ext uri="{FF2B5EF4-FFF2-40B4-BE49-F238E27FC236}">
                <a16:creationId xmlns:a16="http://schemas.microsoft.com/office/drawing/2014/main" id="{DA330B63-26E9-D4F1-A8FA-1E521D175281}"/>
              </a:ext>
            </a:extLst>
          </p:cNvPr>
          <p:cNvSpPr txBox="1"/>
          <p:nvPr/>
        </p:nvSpPr>
        <p:spPr>
          <a:xfrm>
            <a:off x="82115" y="3661892"/>
            <a:ext cx="4475367" cy="10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Two main objectives in mind: identify the optimal number of clusters, using the K-means methodology and forecast sales, training a Multiple Linear Regression model</a:t>
            </a:r>
            <a:endParaRPr sz="1400" b="1" dirty="0">
              <a:latin typeface="+mj-lt"/>
            </a:endParaRPr>
          </a:p>
        </p:txBody>
      </p:sp>
      <p:sp>
        <p:nvSpPr>
          <p:cNvPr id="64" name="Google Shape;492;p20">
            <a:extLst>
              <a:ext uri="{FF2B5EF4-FFF2-40B4-BE49-F238E27FC236}">
                <a16:creationId xmlns:a16="http://schemas.microsoft.com/office/drawing/2014/main" id="{CAE1D638-A5DA-5CFB-B6A2-397DA4E7D9B6}"/>
              </a:ext>
            </a:extLst>
          </p:cNvPr>
          <p:cNvSpPr txBox="1"/>
          <p:nvPr/>
        </p:nvSpPr>
        <p:spPr>
          <a:xfrm>
            <a:off x="2986689" y="4840069"/>
            <a:ext cx="3905724" cy="8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The critical step of removing outliers proved essential in achieving an optimal clustering solution</a:t>
            </a:r>
            <a:endParaRPr sz="1400" b="1" dirty="0">
              <a:latin typeface="+mj-lt"/>
            </a:endParaRPr>
          </a:p>
        </p:txBody>
      </p:sp>
      <p:sp>
        <p:nvSpPr>
          <p:cNvPr id="65" name="Google Shape;493;p20">
            <a:extLst>
              <a:ext uri="{FF2B5EF4-FFF2-40B4-BE49-F238E27FC236}">
                <a16:creationId xmlns:a16="http://schemas.microsoft.com/office/drawing/2014/main" id="{390BCB6A-A70C-AC71-5A03-4548B39EB6BD}"/>
              </a:ext>
            </a:extLst>
          </p:cNvPr>
          <p:cNvSpPr txBox="1"/>
          <p:nvPr/>
        </p:nvSpPr>
        <p:spPr>
          <a:xfrm>
            <a:off x="254792" y="5874385"/>
            <a:ext cx="4293109" cy="81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6003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  <a:ea typeface="DM Sans"/>
                <a:cs typeface="DM Sans"/>
                <a:sym typeface="DM Sans"/>
              </a:rPr>
              <a:t>The success relied on the careful selection of features and the implementation  having 98% accuracy.</a:t>
            </a:r>
            <a:endParaRPr sz="1400" b="1" dirty="0">
              <a:latin typeface="+mj-l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4CAE1F8-4501-D9D8-B5B6-8624999A1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oogle Shape;481;p20">
            <a:extLst>
              <a:ext uri="{FF2B5EF4-FFF2-40B4-BE49-F238E27FC236}">
                <a16:creationId xmlns:a16="http://schemas.microsoft.com/office/drawing/2014/main" id="{6CE4C891-403E-AB48-136B-3C0CDD2B3FB1}"/>
              </a:ext>
            </a:extLst>
          </p:cNvPr>
          <p:cNvGrpSpPr/>
          <p:nvPr/>
        </p:nvGrpSpPr>
        <p:grpSpPr>
          <a:xfrm rot="10800000">
            <a:off x="4668556" y="5852248"/>
            <a:ext cx="2774501" cy="831019"/>
            <a:chOff x="0" y="-38100"/>
            <a:chExt cx="2565722" cy="768486"/>
          </a:xfrm>
        </p:grpSpPr>
        <p:sp>
          <p:nvSpPr>
            <p:cNvPr id="3" name="Google Shape;482;p20">
              <a:extLst>
                <a:ext uri="{FF2B5EF4-FFF2-40B4-BE49-F238E27FC236}">
                  <a16:creationId xmlns:a16="http://schemas.microsoft.com/office/drawing/2014/main" id="{730A71E9-74ED-F9CD-FF28-A2ADB1DB6D35}"/>
                </a:ext>
              </a:extLst>
            </p:cNvPr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 extrusionOk="0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83;p20">
              <a:extLst>
                <a:ext uri="{FF2B5EF4-FFF2-40B4-BE49-F238E27FC236}">
                  <a16:creationId xmlns:a16="http://schemas.microsoft.com/office/drawing/2014/main" id="{F7789A10-73CC-46E4-1744-DB4A3C167567}"/>
                </a:ext>
              </a:extLst>
            </p:cNvPr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4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489;p20">
            <a:extLst>
              <a:ext uri="{FF2B5EF4-FFF2-40B4-BE49-F238E27FC236}">
                <a16:creationId xmlns:a16="http://schemas.microsoft.com/office/drawing/2014/main" id="{F56A26FD-B844-9A35-BDFF-30DF1B566A03}"/>
              </a:ext>
            </a:extLst>
          </p:cNvPr>
          <p:cNvSpPr txBox="1"/>
          <p:nvPr/>
        </p:nvSpPr>
        <p:spPr>
          <a:xfrm>
            <a:off x="5140714" y="6001756"/>
            <a:ext cx="1830188" cy="70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8009"/>
              </a:lnSpc>
            </a:pPr>
            <a:r>
              <a:rPr lang="en-US" sz="2100" b="1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MLR MODEL</a:t>
            </a:r>
            <a:endParaRPr lang="en-US" sz="2100" dirty="0"/>
          </a:p>
          <a:p>
            <a:pPr algn="ctr">
              <a:lnSpc>
                <a:spcPct val="138009"/>
              </a:lnSpc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51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4" grpId="0"/>
      <p:bldP spid="48" grpId="0"/>
      <p:bldP spid="49" grpId="0"/>
      <p:bldP spid="53" grpId="0"/>
      <p:bldP spid="57" grpId="0"/>
      <p:bldP spid="58" grpId="0"/>
      <p:bldP spid="59" grpId="0"/>
      <p:bldP spid="64" grpId="0"/>
      <p:bldP spid="6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1"/>
          <p:cNvGrpSpPr/>
          <p:nvPr/>
        </p:nvGrpSpPr>
        <p:grpSpPr>
          <a:xfrm rot="-5400000">
            <a:off x="7558864" y="2733803"/>
            <a:ext cx="7972101" cy="1358546"/>
            <a:chOff x="0" y="-28575"/>
            <a:chExt cx="3149472" cy="536710"/>
          </a:xfrm>
        </p:grpSpPr>
        <p:sp>
          <p:nvSpPr>
            <p:cNvPr id="501" name="Google Shape;501;p2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3888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21"/>
          <p:cNvSpPr/>
          <p:nvPr/>
        </p:nvSpPr>
        <p:spPr>
          <a:xfrm>
            <a:off x="7472638" y="-674098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6919000" y="432987"/>
            <a:ext cx="5012958" cy="5991953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8" r="-48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-196784" y="6191250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1"/>
          <p:cNvSpPr txBox="1"/>
          <p:nvPr/>
        </p:nvSpPr>
        <p:spPr>
          <a:xfrm>
            <a:off x="1049166" y="2416770"/>
            <a:ext cx="7306057" cy="131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7"/>
              </a:lnSpc>
            </a:pPr>
            <a:r>
              <a:rPr lang="en-US" sz="7138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720D3-788F-1E29-A294-3FA34B141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7B62-0513-5FDE-12BC-944D2476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7653"/>
            <a:ext cx="10353761" cy="1376516"/>
          </a:xfrm>
        </p:spPr>
        <p:txBody>
          <a:bodyPr>
            <a:normAutofit/>
          </a:bodyPr>
          <a:lstStyle/>
          <a:p>
            <a:r>
              <a:rPr lang="en-IN" sz="4000" u="sng" dirty="0"/>
              <a:t>THE DATASET</a:t>
            </a:r>
            <a:br>
              <a:rPr lang="en-IN" dirty="0"/>
            </a:br>
            <a:r>
              <a:rPr lang="en-IN" sz="2400" dirty="0"/>
              <a:t>(</a:t>
            </a:r>
            <a:r>
              <a:rPr lang="en-IN" sz="2000" u="sng" dirty="0" err="1"/>
              <a:t>IoWA</a:t>
            </a:r>
            <a:r>
              <a:rPr lang="en-IN" sz="2000" u="sng" dirty="0"/>
              <a:t> LIQUOR SALES)</a:t>
            </a:r>
            <a:endParaRPr lang="en-IN" sz="2000" dirty="0"/>
          </a:p>
        </p:txBody>
      </p:sp>
      <p:grpSp>
        <p:nvGrpSpPr>
          <p:cNvPr id="3" name="Google Shape;131;p3">
            <a:extLst>
              <a:ext uri="{FF2B5EF4-FFF2-40B4-BE49-F238E27FC236}">
                <a16:creationId xmlns:a16="http://schemas.microsoft.com/office/drawing/2014/main" id="{9865F3AC-43E3-28D1-3EBD-FD9E9545F74C}"/>
              </a:ext>
            </a:extLst>
          </p:cNvPr>
          <p:cNvGrpSpPr/>
          <p:nvPr/>
        </p:nvGrpSpPr>
        <p:grpSpPr>
          <a:xfrm>
            <a:off x="4485306" y="1898923"/>
            <a:ext cx="3210738" cy="4821424"/>
            <a:chOff x="0" y="-38100"/>
            <a:chExt cx="1131733" cy="1145857"/>
          </a:xfrm>
        </p:grpSpPr>
        <p:sp>
          <p:nvSpPr>
            <p:cNvPr id="4" name="Google Shape;132;p3">
              <a:extLst>
                <a:ext uri="{FF2B5EF4-FFF2-40B4-BE49-F238E27FC236}">
                  <a16:creationId xmlns:a16="http://schemas.microsoft.com/office/drawing/2014/main" id="{602A4E0C-5BF5-AA3E-5FFE-F6B748BB1117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33;p3">
              <a:extLst>
                <a:ext uri="{FF2B5EF4-FFF2-40B4-BE49-F238E27FC236}">
                  <a16:creationId xmlns:a16="http://schemas.microsoft.com/office/drawing/2014/main" id="{F234B421-C122-C00D-58F1-5430A3FD5EDC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131;p3">
            <a:extLst>
              <a:ext uri="{FF2B5EF4-FFF2-40B4-BE49-F238E27FC236}">
                <a16:creationId xmlns:a16="http://schemas.microsoft.com/office/drawing/2014/main" id="{A56BFDE6-5CC0-0C37-9AC2-FB0C5C2CA320}"/>
              </a:ext>
            </a:extLst>
          </p:cNvPr>
          <p:cNvGrpSpPr/>
          <p:nvPr/>
        </p:nvGrpSpPr>
        <p:grpSpPr>
          <a:xfrm>
            <a:off x="117794" y="1898923"/>
            <a:ext cx="3303833" cy="4821423"/>
            <a:chOff x="0" y="-38100"/>
            <a:chExt cx="1131733" cy="1145857"/>
          </a:xfrm>
        </p:grpSpPr>
        <p:sp>
          <p:nvSpPr>
            <p:cNvPr id="7" name="Google Shape;132;p3">
              <a:extLst>
                <a:ext uri="{FF2B5EF4-FFF2-40B4-BE49-F238E27FC236}">
                  <a16:creationId xmlns:a16="http://schemas.microsoft.com/office/drawing/2014/main" id="{5E53C684-4B40-316C-A1B8-78784527EDC6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3;p3">
              <a:extLst>
                <a:ext uri="{FF2B5EF4-FFF2-40B4-BE49-F238E27FC236}">
                  <a16:creationId xmlns:a16="http://schemas.microsoft.com/office/drawing/2014/main" id="{BBAA154D-F8F6-A278-3738-9C22FBD6B872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31;p3">
            <a:extLst>
              <a:ext uri="{FF2B5EF4-FFF2-40B4-BE49-F238E27FC236}">
                <a16:creationId xmlns:a16="http://schemas.microsoft.com/office/drawing/2014/main" id="{6B3DC26E-CB67-3935-2CBA-5B421DDFF5BC}"/>
              </a:ext>
            </a:extLst>
          </p:cNvPr>
          <p:cNvGrpSpPr/>
          <p:nvPr/>
        </p:nvGrpSpPr>
        <p:grpSpPr>
          <a:xfrm>
            <a:off x="8770373" y="1898923"/>
            <a:ext cx="3303833" cy="4821422"/>
            <a:chOff x="0" y="-38100"/>
            <a:chExt cx="1131733" cy="1145857"/>
          </a:xfrm>
        </p:grpSpPr>
        <p:sp>
          <p:nvSpPr>
            <p:cNvPr id="10" name="Google Shape;132;p3">
              <a:extLst>
                <a:ext uri="{FF2B5EF4-FFF2-40B4-BE49-F238E27FC236}">
                  <a16:creationId xmlns:a16="http://schemas.microsoft.com/office/drawing/2014/main" id="{2CB8359A-503E-5860-3D32-049BBB5C06CE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3;p3">
              <a:extLst>
                <a:ext uri="{FF2B5EF4-FFF2-40B4-BE49-F238E27FC236}">
                  <a16:creationId xmlns:a16="http://schemas.microsoft.com/office/drawing/2014/main" id="{D34307E2-83C9-A7F7-113F-2F6E8E20CE5D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46;p3">
            <a:extLst>
              <a:ext uri="{FF2B5EF4-FFF2-40B4-BE49-F238E27FC236}">
                <a16:creationId xmlns:a16="http://schemas.microsoft.com/office/drawing/2014/main" id="{30F55B40-6B7A-2420-0B09-93E968DAA0F2}"/>
              </a:ext>
            </a:extLst>
          </p:cNvPr>
          <p:cNvSpPr/>
          <p:nvPr/>
        </p:nvSpPr>
        <p:spPr>
          <a:xfrm>
            <a:off x="1099563" y="2059236"/>
            <a:ext cx="1490911" cy="1507355"/>
          </a:xfrm>
          <a:custGeom>
            <a:avLst/>
            <a:gdLst/>
            <a:ahLst/>
            <a:cxnLst/>
            <a:rect l="l" t="t" r="r" b="b"/>
            <a:pathLst>
              <a:path w="1490911" h="1507355" extrusionOk="0">
                <a:moveTo>
                  <a:pt x="0" y="0"/>
                </a:moveTo>
                <a:lnTo>
                  <a:pt x="1490911" y="0"/>
                </a:lnTo>
                <a:lnTo>
                  <a:pt x="1490911" y="1507355"/>
                </a:lnTo>
                <a:lnTo>
                  <a:pt x="0" y="1507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9;p3">
            <a:extLst>
              <a:ext uri="{FF2B5EF4-FFF2-40B4-BE49-F238E27FC236}">
                <a16:creationId xmlns:a16="http://schemas.microsoft.com/office/drawing/2014/main" id="{6826AFF1-6CB0-97E9-A605-74907510078A}"/>
              </a:ext>
            </a:extLst>
          </p:cNvPr>
          <p:cNvSpPr txBox="1"/>
          <p:nvPr/>
        </p:nvSpPr>
        <p:spPr>
          <a:xfrm>
            <a:off x="511277" y="3726904"/>
            <a:ext cx="2536724" cy="4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29 columns</a:t>
            </a:r>
            <a:endParaRPr dirty="0"/>
          </a:p>
        </p:txBody>
      </p:sp>
      <p:sp>
        <p:nvSpPr>
          <p:cNvPr id="14" name="Google Shape;154;p3">
            <a:extLst>
              <a:ext uri="{FF2B5EF4-FFF2-40B4-BE49-F238E27FC236}">
                <a16:creationId xmlns:a16="http://schemas.microsoft.com/office/drawing/2014/main" id="{1FBFD4E4-8422-3D8C-31E3-B570C81DB09E}"/>
              </a:ext>
            </a:extLst>
          </p:cNvPr>
          <p:cNvSpPr txBox="1"/>
          <p:nvPr/>
        </p:nvSpPr>
        <p:spPr>
          <a:xfrm>
            <a:off x="210232" y="4471333"/>
            <a:ext cx="3200745" cy="16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2" b="1" dirty="0">
                <a:solidFill>
                  <a:srgbClr val="051D40"/>
                </a:solidFill>
                <a:latin typeface="Bookman Old Style" panose="02050604050505020204" pitchFamily="18" charset="0"/>
                <a:ea typeface="DM Sans"/>
                <a:cs typeface="DM Sans"/>
                <a:sym typeface="DM Sans"/>
              </a:rPr>
              <a:t>Store Number, Zip Code, Category Name, Bottles Sold, Sale (Dollars), Volume Sold (Liters), and Volume Sold (Gallons).</a:t>
            </a:r>
            <a:endParaRPr b="1" dirty="0">
              <a:latin typeface="Bookman Old Style" panose="02050604050505020204" pitchFamily="18" charset="0"/>
            </a:endParaRPr>
          </a:p>
        </p:txBody>
      </p:sp>
      <p:sp>
        <p:nvSpPr>
          <p:cNvPr id="24" name="Google Shape;142;p3">
            <a:extLst>
              <a:ext uri="{FF2B5EF4-FFF2-40B4-BE49-F238E27FC236}">
                <a16:creationId xmlns:a16="http://schemas.microsoft.com/office/drawing/2014/main" id="{FBC8F3EA-2AF9-2CA5-6851-6586CA9F7C7E}"/>
              </a:ext>
            </a:extLst>
          </p:cNvPr>
          <p:cNvSpPr/>
          <p:nvPr/>
        </p:nvSpPr>
        <p:spPr>
          <a:xfrm rot="10800000">
            <a:off x="5643903" y="2805930"/>
            <a:ext cx="904788" cy="291274"/>
          </a:xfrm>
          <a:custGeom>
            <a:avLst/>
            <a:gdLst/>
            <a:ahLst/>
            <a:cxnLst/>
            <a:rect l="l" t="t" r="r" b="b"/>
            <a:pathLst>
              <a:path w="4289806" h="1380998" extrusionOk="0">
                <a:moveTo>
                  <a:pt x="4013454" y="876173"/>
                </a:moveTo>
                <a:lnTo>
                  <a:pt x="3530854" y="0"/>
                </a:lnTo>
                <a:lnTo>
                  <a:pt x="758825" y="0"/>
                </a:lnTo>
                <a:lnTo>
                  <a:pt x="279400" y="876173"/>
                </a:lnTo>
                <a:lnTo>
                  <a:pt x="0" y="1380998"/>
                </a:lnTo>
                <a:lnTo>
                  <a:pt x="4289806" y="1380998"/>
                </a:lnTo>
                <a:lnTo>
                  <a:pt x="4013454" y="876173"/>
                </a:lnTo>
                <a:close/>
              </a:path>
            </a:pathLst>
          </a:custGeom>
          <a:solidFill>
            <a:srgbClr val="FDB48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43;p3">
            <a:extLst>
              <a:ext uri="{FF2B5EF4-FFF2-40B4-BE49-F238E27FC236}">
                <a16:creationId xmlns:a16="http://schemas.microsoft.com/office/drawing/2014/main" id="{B80B075E-AA7C-91A6-9783-C2833675795E}"/>
              </a:ext>
            </a:extLst>
          </p:cNvPr>
          <p:cNvSpPr/>
          <p:nvPr/>
        </p:nvSpPr>
        <p:spPr>
          <a:xfrm rot="10800000">
            <a:off x="5813391" y="3118015"/>
            <a:ext cx="565217" cy="533020"/>
          </a:xfrm>
          <a:custGeom>
            <a:avLst/>
            <a:gdLst/>
            <a:ahLst/>
            <a:cxnLst/>
            <a:rect l="l" t="t" r="r" b="b"/>
            <a:pathLst>
              <a:path w="2679827" h="2527173" extrusionOk="0">
                <a:moveTo>
                  <a:pt x="1343152" y="0"/>
                </a:moveTo>
                <a:lnTo>
                  <a:pt x="0" y="2527173"/>
                </a:lnTo>
                <a:lnTo>
                  <a:pt x="2679827" y="2527173"/>
                </a:lnTo>
                <a:lnTo>
                  <a:pt x="1343152" y="0"/>
                </a:lnTo>
                <a:close/>
              </a:path>
            </a:pathLst>
          </a:custGeom>
          <a:solidFill>
            <a:srgbClr val="FFC6A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4;p3">
            <a:extLst>
              <a:ext uri="{FF2B5EF4-FFF2-40B4-BE49-F238E27FC236}">
                <a16:creationId xmlns:a16="http://schemas.microsoft.com/office/drawing/2014/main" id="{6F4D927E-FB27-958A-F4FC-4B5DDFB66525}"/>
              </a:ext>
            </a:extLst>
          </p:cNvPr>
          <p:cNvSpPr/>
          <p:nvPr/>
        </p:nvSpPr>
        <p:spPr>
          <a:xfrm rot="10800000">
            <a:off x="5267615" y="2143668"/>
            <a:ext cx="1657990" cy="320739"/>
          </a:xfrm>
          <a:custGeom>
            <a:avLst/>
            <a:gdLst/>
            <a:ahLst/>
            <a:cxnLst/>
            <a:rect l="l" t="t" r="r" b="b"/>
            <a:pathLst>
              <a:path w="7860919" h="1520698" extrusionOk="0">
                <a:moveTo>
                  <a:pt x="879475" y="0"/>
                </a:moveTo>
                <a:lnTo>
                  <a:pt x="0" y="1520698"/>
                </a:lnTo>
                <a:lnTo>
                  <a:pt x="3933698" y="1520698"/>
                </a:lnTo>
                <a:lnTo>
                  <a:pt x="7860919" y="1520698"/>
                </a:lnTo>
                <a:lnTo>
                  <a:pt x="6981571" y="0"/>
                </a:lnTo>
                <a:lnTo>
                  <a:pt x="879475" y="0"/>
                </a:lnTo>
                <a:close/>
              </a:path>
            </a:pathLst>
          </a:custGeom>
          <a:solidFill>
            <a:srgbClr val="F194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45;p3">
            <a:extLst>
              <a:ext uri="{FF2B5EF4-FFF2-40B4-BE49-F238E27FC236}">
                <a16:creationId xmlns:a16="http://schemas.microsoft.com/office/drawing/2014/main" id="{E94E2B94-571C-502F-9249-F71ADD24976A}"/>
              </a:ext>
            </a:extLst>
          </p:cNvPr>
          <p:cNvSpPr/>
          <p:nvPr/>
        </p:nvSpPr>
        <p:spPr>
          <a:xfrm rot="10800000">
            <a:off x="5466553" y="2491135"/>
            <a:ext cx="1258902" cy="290658"/>
          </a:xfrm>
          <a:custGeom>
            <a:avLst/>
            <a:gdLst/>
            <a:ahLst/>
            <a:cxnLst/>
            <a:rect l="l" t="t" r="r" b="b"/>
            <a:pathLst>
              <a:path w="5968746" h="1378077" extrusionOk="0">
                <a:moveTo>
                  <a:pt x="5194173" y="0"/>
                </a:moveTo>
                <a:lnTo>
                  <a:pt x="774700" y="0"/>
                </a:lnTo>
                <a:lnTo>
                  <a:pt x="0" y="1378077"/>
                </a:lnTo>
                <a:lnTo>
                  <a:pt x="5968746" y="1378077"/>
                </a:lnTo>
                <a:lnTo>
                  <a:pt x="5194173" y="0"/>
                </a:lnTo>
                <a:close/>
              </a:path>
            </a:pathLst>
          </a:custGeom>
          <a:solidFill>
            <a:srgbClr val="F8A57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1;p3">
            <a:extLst>
              <a:ext uri="{FF2B5EF4-FFF2-40B4-BE49-F238E27FC236}">
                <a16:creationId xmlns:a16="http://schemas.microsoft.com/office/drawing/2014/main" id="{8449C973-3381-F79C-39F1-6689163BC5F8}"/>
              </a:ext>
            </a:extLst>
          </p:cNvPr>
          <p:cNvSpPr txBox="1"/>
          <p:nvPr/>
        </p:nvSpPr>
        <p:spPr>
          <a:xfrm>
            <a:off x="5643903" y="3726904"/>
            <a:ext cx="1081552" cy="4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/>
          </a:p>
        </p:txBody>
      </p:sp>
      <p:sp>
        <p:nvSpPr>
          <p:cNvPr id="29" name="Google Shape;150;p3">
            <a:extLst>
              <a:ext uri="{FF2B5EF4-FFF2-40B4-BE49-F238E27FC236}">
                <a16:creationId xmlns:a16="http://schemas.microsoft.com/office/drawing/2014/main" id="{E1062DA2-B834-324D-F9E6-5267DF0674EA}"/>
              </a:ext>
            </a:extLst>
          </p:cNvPr>
          <p:cNvSpPr txBox="1"/>
          <p:nvPr/>
        </p:nvSpPr>
        <p:spPr>
          <a:xfrm>
            <a:off x="4474656" y="4471333"/>
            <a:ext cx="3200745" cy="158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1" b="1" dirty="0">
                <a:solidFill>
                  <a:srgbClr val="051D40"/>
                </a:solidFill>
                <a:latin typeface="+mj-lt"/>
                <a:ea typeface="DM Sans"/>
                <a:cs typeface="DM Sans"/>
                <a:sym typeface="DM Sans"/>
              </a:rPr>
              <a:t>January 1st to December 31st, 2022, sales &gt; 0, and category name with non-null value</a:t>
            </a:r>
            <a:endParaRPr b="1" dirty="0">
              <a:latin typeface="+mj-lt"/>
            </a:endParaRPr>
          </a:p>
        </p:txBody>
      </p:sp>
      <p:sp>
        <p:nvSpPr>
          <p:cNvPr id="30" name="Google Shape;141;p3">
            <a:extLst>
              <a:ext uri="{FF2B5EF4-FFF2-40B4-BE49-F238E27FC236}">
                <a16:creationId xmlns:a16="http://schemas.microsoft.com/office/drawing/2014/main" id="{9A792921-628E-8216-6E83-36D0BA881A90}"/>
              </a:ext>
            </a:extLst>
          </p:cNvPr>
          <p:cNvSpPr/>
          <p:nvPr/>
        </p:nvSpPr>
        <p:spPr>
          <a:xfrm>
            <a:off x="9796170" y="2113129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 extrusionOk="0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53;p3">
            <a:extLst>
              <a:ext uri="{FF2B5EF4-FFF2-40B4-BE49-F238E27FC236}">
                <a16:creationId xmlns:a16="http://schemas.microsoft.com/office/drawing/2014/main" id="{EB0332B7-51AC-CA6D-D01B-9BB8EDCAB4B9}"/>
              </a:ext>
            </a:extLst>
          </p:cNvPr>
          <p:cNvSpPr txBox="1"/>
          <p:nvPr/>
        </p:nvSpPr>
        <p:spPr>
          <a:xfrm>
            <a:off x="9285559" y="3673010"/>
            <a:ext cx="2395164" cy="38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39B54A"/>
                </a:solidFill>
                <a:latin typeface="DM Sans"/>
                <a:ea typeface="DM Sans"/>
                <a:cs typeface="DM Sans"/>
                <a:sym typeface="DM Sans"/>
              </a:rPr>
              <a:t>Dataset size</a:t>
            </a:r>
            <a:endParaRPr dirty="0"/>
          </a:p>
        </p:txBody>
      </p:sp>
      <p:sp>
        <p:nvSpPr>
          <p:cNvPr id="32" name="Google Shape;152;p3">
            <a:extLst>
              <a:ext uri="{FF2B5EF4-FFF2-40B4-BE49-F238E27FC236}">
                <a16:creationId xmlns:a16="http://schemas.microsoft.com/office/drawing/2014/main" id="{18289243-6444-9234-08C3-BD942CBBD9D9}"/>
              </a:ext>
            </a:extLst>
          </p:cNvPr>
          <p:cNvSpPr txBox="1"/>
          <p:nvPr/>
        </p:nvSpPr>
        <p:spPr>
          <a:xfrm>
            <a:off x="8821916" y="4485045"/>
            <a:ext cx="3200745" cy="7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1" b="1" u="none" strike="noStrike" dirty="0">
                <a:solidFill>
                  <a:srgbClr val="051D40"/>
                </a:solidFill>
                <a:latin typeface="+mj-lt"/>
                <a:ea typeface="DM Sans"/>
                <a:cs typeface="DM Sans"/>
                <a:sym typeface="DM Sans"/>
              </a:rPr>
              <a:t>2.5 million transactions unique sales </a:t>
            </a:r>
            <a:endParaRPr b="1" dirty="0">
              <a:latin typeface="+mj-lt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0DD0D7-6239-4D57-70AC-43AD95C4D224}"/>
              </a:ext>
            </a:extLst>
          </p:cNvPr>
          <p:cNvSpPr/>
          <p:nvPr/>
        </p:nvSpPr>
        <p:spPr>
          <a:xfrm>
            <a:off x="3583258" y="3627460"/>
            <a:ext cx="751066" cy="84387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0F6E078-07EE-4F58-CDBC-BA1EC9BB3339}"/>
              </a:ext>
            </a:extLst>
          </p:cNvPr>
          <p:cNvSpPr/>
          <p:nvPr/>
        </p:nvSpPr>
        <p:spPr>
          <a:xfrm>
            <a:off x="7848321" y="3566591"/>
            <a:ext cx="812899" cy="84387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BD081DB-6B15-5334-E7B6-456018038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4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677F-9A7C-D8BB-CD6A-2509909B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8462"/>
            <a:ext cx="10353761" cy="668594"/>
          </a:xfrm>
        </p:spPr>
        <p:txBody>
          <a:bodyPr/>
          <a:lstStyle/>
          <a:p>
            <a:r>
              <a:rPr lang="en-IN" u="sng" dirty="0"/>
              <a:t>PROBLEM STATEMENT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90F57-0363-19A8-EE77-315EBBAA8C2F}"/>
              </a:ext>
            </a:extLst>
          </p:cNvPr>
          <p:cNvSpPr txBox="1"/>
          <p:nvPr/>
        </p:nvSpPr>
        <p:spPr>
          <a:xfrm>
            <a:off x="1174144" y="1505755"/>
            <a:ext cx="10525437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In this project we will explore the dataset “IOWA LIQUOR SLAES” , that contains every whole sale purchase of liquor in the state of Iowa by retailers for sale individuals.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A07C-A488-3664-0E00-997C354D740E}"/>
              </a:ext>
            </a:extLst>
          </p:cNvPr>
          <p:cNvSpPr txBox="1"/>
          <p:nvPr/>
        </p:nvSpPr>
        <p:spPr>
          <a:xfrm>
            <a:off x="1174145" y="2399661"/>
            <a:ext cx="10525437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This project that could be implemented by a company interested or understanding consumer behaviour , when it comes to liquor consumption. Some questions that could be answered here are: ” How many stores sold the most litres of liquor?”, or  “ What is the popular consumed liquor in </a:t>
            </a:r>
            <a:r>
              <a:rPr lang="en-IN" dirty="0" err="1"/>
              <a:t>Lowa</a:t>
            </a:r>
            <a:r>
              <a:rPr lang="en-IN" dirty="0"/>
              <a:t> ?”.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8DAD3-FFEC-C824-788B-080BEF225DA0}"/>
              </a:ext>
            </a:extLst>
          </p:cNvPr>
          <p:cNvSpPr txBox="1"/>
          <p:nvPr/>
        </p:nvSpPr>
        <p:spPr>
          <a:xfrm>
            <a:off x="1174145" y="3847565"/>
            <a:ext cx="10525437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By the end of this notebook, we will go through the dataset analysis, visualization and </a:t>
            </a:r>
            <a:r>
              <a:rPr lang="en-IN" dirty="0" err="1"/>
              <a:t>clusterization</a:t>
            </a:r>
            <a:r>
              <a:rPr lang="en-IN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CCD3C-6058-98E9-05A6-A56111A3997E}"/>
              </a:ext>
            </a:extLst>
          </p:cNvPr>
          <p:cNvSpPr txBox="1"/>
          <p:nvPr/>
        </p:nvSpPr>
        <p:spPr>
          <a:xfrm>
            <a:off x="1183773" y="4738796"/>
            <a:ext cx="10515809" cy="20313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The questions that we have to answer are: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is the most popular consumed liquor in </a:t>
            </a:r>
            <a:r>
              <a:rPr lang="en-IN" dirty="0" err="1"/>
              <a:t>Lowa</a:t>
            </a:r>
            <a:r>
              <a:rPr lang="en-IN" dirty="0"/>
              <a:t>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stores have sold the most liquor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What cities have the most consumption of liquors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Is there a seasonal consumption behaviour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How many clusters can be created given the features of each store ?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  How can we predict sales by </a:t>
            </a:r>
            <a:r>
              <a:rPr lang="en-IN" dirty="0" err="1"/>
              <a:t>zipcode</a:t>
            </a:r>
            <a:r>
              <a:rPr lang="en-IN" dirty="0"/>
              <a:t> given the dataset 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1351BDA-314C-2C8B-4344-7836FFDD56B9}"/>
              </a:ext>
            </a:extLst>
          </p:cNvPr>
          <p:cNvSpPr/>
          <p:nvPr/>
        </p:nvSpPr>
        <p:spPr>
          <a:xfrm>
            <a:off x="363790" y="1494622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26FF04-B0B5-4264-A24D-0C4303E49D9C}"/>
              </a:ext>
            </a:extLst>
          </p:cNvPr>
          <p:cNvSpPr/>
          <p:nvPr/>
        </p:nvSpPr>
        <p:spPr>
          <a:xfrm>
            <a:off x="363789" y="2602736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220B4D-06F4-D8B3-650A-4F884CA85DB9}"/>
              </a:ext>
            </a:extLst>
          </p:cNvPr>
          <p:cNvSpPr/>
          <p:nvPr/>
        </p:nvSpPr>
        <p:spPr>
          <a:xfrm>
            <a:off x="363789" y="3836432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534452-0D87-6BDC-38E2-E087F679630D}"/>
              </a:ext>
            </a:extLst>
          </p:cNvPr>
          <p:cNvSpPr/>
          <p:nvPr/>
        </p:nvSpPr>
        <p:spPr>
          <a:xfrm>
            <a:off x="363789" y="5420160"/>
            <a:ext cx="658761" cy="6685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4CCA4-48CF-34E8-8251-2D5F66CD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787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/>
        </p:nvSpPr>
        <p:spPr>
          <a:xfrm>
            <a:off x="422788" y="255467"/>
            <a:ext cx="1192652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(TIME SERIES ANALYSIS)</a:t>
            </a:r>
            <a:endParaRPr sz="32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AC934-13D2-E0A8-B9B7-60468DD27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1081548"/>
            <a:ext cx="11749548" cy="560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E1A65-7076-9160-A4A3-F1191FA4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B9507-65F8-F2AC-D8B5-F523D506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120878"/>
            <a:ext cx="11838039" cy="5643716"/>
          </a:xfrm>
          <a:prstGeom prst="rect">
            <a:avLst/>
          </a:prstGeom>
        </p:spPr>
      </p:pic>
      <p:sp>
        <p:nvSpPr>
          <p:cNvPr id="6" name="Google Shape;160;p4">
            <a:extLst>
              <a:ext uri="{FF2B5EF4-FFF2-40B4-BE49-F238E27FC236}">
                <a16:creationId xmlns:a16="http://schemas.microsoft.com/office/drawing/2014/main" id="{650D11A5-6A4F-D9B5-FBBD-0DF08DA80B1C}"/>
              </a:ext>
            </a:extLst>
          </p:cNvPr>
          <p:cNvSpPr txBox="1"/>
          <p:nvPr/>
        </p:nvSpPr>
        <p:spPr>
          <a:xfrm>
            <a:off x="1386349" y="324294"/>
            <a:ext cx="1057950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(GEOGRAPHICAL ANALYSIS)</a:t>
            </a:r>
            <a:endParaRPr sz="2800" b="1" u="sng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A2C36-1EB8-281A-5EB0-755A048E3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72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0D728640-5634-930A-5FAD-52E8C0CA8CA4}"/>
              </a:ext>
            </a:extLst>
          </p:cNvPr>
          <p:cNvSpPr txBox="1"/>
          <p:nvPr/>
        </p:nvSpPr>
        <p:spPr>
          <a:xfrm>
            <a:off x="1632154" y="320251"/>
            <a:ext cx="965527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(CATEGORY ANALYSIS)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516D3-F976-56C2-7D8E-F515E62FF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042219"/>
            <a:ext cx="11779045" cy="5663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DE1BB-EEB7-2AFB-779E-495C87CFE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91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E9C0476D-EFEC-B489-093C-CFB3F06FA0CF}"/>
              </a:ext>
            </a:extLst>
          </p:cNvPr>
          <p:cNvSpPr txBox="1"/>
          <p:nvPr/>
        </p:nvSpPr>
        <p:spPr>
          <a:xfrm>
            <a:off x="1927121" y="162232"/>
            <a:ext cx="92521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(VENDORS ANALYSIS)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8D45C-A0E6-FC27-EE77-FCCBFF4D6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" y="915223"/>
            <a:ext cx="11867534" cy="578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EF4F3-42DE-A67F-6A18-FA48589F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17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4">
            <a:extLst>
              <a:ext uri="{FF2B5EF4-FFF2-40B4-BE49-F238E27FC236}">
                <a16:creationId xmlns:a16="http://schemas.microsoft.com/office/drawing/2014/main" id="{9E13CD78-9C85-8A40-8116-FFB5AF9B35A7}"/>
              </a:ext>
            </a:extLst>
          </p:cNvPr>
          <p:cNvSpPr txBox="1"/>
          <p:nvPr/>
        </p:nvSpPr>
        <p:spPr>
          <a:xfrm>
            <a:off x="1651820" y="214540"/>
            <a:ext cx="96946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96"/>
              </a:lnSpc>
            </a:pPr>
            <a:r>
              <a:rPr lang="en-US" sz="2800" b="1" u="sng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POWER BI VISUALIZATION (STORE PERFORMANCE)</a:t>
            </a:r>
            <a:endParaRPr sz="2800" b="1" u="sng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253D9-2DD9-DFB1-428C-66D4A6414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022555"/>
            <a:ext cx="11897032" cy="569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A5314-45D6-F061-6D89-D7EFD792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68830"/>
            <a:ext cx="520047" cy="45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00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407</TotalTime>
  <Words>733</Words>
  <Application>Microsoft Office PowerPoint</Application>
  <PresentationFormat>Widescreen</PresentationFormat>
  <Paragraphs>91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Bookman Old Style</vt:lpstr>
      <vt:lpstr>Calibri</vt:lpstr>
      <vt:lpstr>DM Sans</vt:lpstr>
      <vt:lpstr>Helvetica Neue</vt:lpstr>
      <vt:lpstr>Rockwell</vt:lpstr>
      <vt:lpstr>Wingdings</vt:lpstr>
      <vt:lpstr>Damask</vt:lpstr>
      <vt:lpstr>IOWA  LIQUOR SALES PREDICTION</vt:lpstr>
      <vt:lpstr>PowerPoint Presentation</vt:lpstr>
      <vt:lpstr>THE DATASET (IoWA LIQUOR SALES)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IOWA  LIQUOR SALES PREDICTION</dc:title>
  <dc:creator>SHANU PRATAP TARAR</dc:creator>
  <cp:lastModifiedBy>SHANU PRATAP TARAR</cp:lastModifiedBy>
  <cp:revision>18</cp:revision>
  <dcterms:created xsi:type="dcterms:W3CDTF">2024-05-19T04:10:48Z</dcterms:created>
  <dcterms:modified xsi:type="dcterms:W3CDTF">2024-05-19T11:02:51Z</dcterms:modified>
</cp:coreProperties>
</file>